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017" r:id="rId3"/>
    <p:sldId id="1018" r:id="rId4"/>
    <p:sldId id="1019" r:id="rId5"/>
    <p:sldId id="1020" r:id="rId6"/>
    <p:sldId id="1083" r:id="rId7"/>
    <p:sldId id="1084" r:id="rId8"/>
    <p:sldId id="1021" r:id="rId9"/>
    <p:sldId id="1025" r:id="rId10"/>
    <p:sldId id="1026" r:id="rId11"/>
    <p:sldId id="1085" r:id="rId12"/>
    <p:sldId id="1086" r:id="rId13"/>
    <p:sldId id="1087" r:id="rId14"/>
    <p:sldId id="1027" r:id="rId15"/>
    <p:sldId id="1028" r:id="rId16"/>
    <p:sldId id="1088" r:id="rId17"/>
    <p:sldId id="1090" r:id="rId18"/>
    <p:sldId id="1089" r:id="rId19"/>
    <p:sldId id="1091" r:id="rId20"/>
    <p:sldId id="1092" r:id="rId21"/>
    <p:sldId id="1035" r:id="rId22"/>
    <p:sldId id="1031" r:id="rId23"/>
    <p:sldId id="1037" r:id="rId24"/>
    <p:sldId id="1041" r:id="rId25"/>
    <p:sldId id="1029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从海水中获得的化学物质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氯气及氯的化合物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088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根据反应条件判断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2KCl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同样是将浓盐酸氧化为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必须在加热的条件下才能进行，而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在常温下即可进行，说明氧化性：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根据被氧化或被还原的程度判断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氧化到＋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价，而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只能将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氧化到＋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价，说明氧化性：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0882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84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根据活动性顺序判断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根据金属活动性顺序判断：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r117y.jpg" descr="id:214749092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058" y="2061103"/>
            <a:ext cx="6993374" cy="14452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3090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根据非金属活动性顺序判断：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r118y.jpg" descr="id:21474909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4427608"/>
            <a:ext cx="6883997" cy="1517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4813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根据元素价态判断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r119y.jpg" descr="id:214749094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856" y="1484784"/>
            <a:ext cx="7793590" cy="32139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62" y="4850576"/>
            <a:ext cx="11498339" cy="882680"/>
          </a:xfrm>
          <a:prstGeom prst="rect">
            <a:avLst/>
          </a:prstGeom>
        </p:spPr>
      </p:pic>
      <p:pic>
        <p:nvPicPr>
          <p:cNvPr id="6" name="关键提醒.EPS" descr="id:21474904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8363" y="5112496"/>
            <a:ext cx="1725930" cy="35941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4290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同种元素的相邻价态不发生氧化还原反应。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4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根据物质的浓度大小判断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具有氧化性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或还原性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的物质的浓度越大，其氧化性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或还原性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越强，如氧化性：浓硝酸＞稀硝酸。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2" y="2501605"/>
            <a:ext cx="11498339" cy="1314728"/>
          </a:xfrm>
          <a:prstGeom prst="rect">
            <a:avLst/>
          </a:prstGeom>
        </p:spPr>
      </p:pic>
      <p:pic>
        <p:nvPicPr>
          <p:cNvPr id="4" name="关键提醒.EPS" descr="id:2147490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363" y="2763525"/>
            <a:ext cx="1725930" cy="3594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93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溶液的酸碱性对氧化性、还原性强弱也有影响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如高锰酸钾在酸性、中性、碱性溶液中的氧化性逐渐减弱。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2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水的成分和性质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氯水的成分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氯水中存在三个平衡关系：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pc="-500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⥫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⥬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spc="-500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⥫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pc="-500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⥫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6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6" name="要点.EPS" descr="id:214749097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74210"/>
            <a:ext cx="84455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229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氯水和液氯的比较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80154"/>
              </p:ext>
            </p:extLst>
          </p:nvPr>
        </p:nvGraphicFramePr>
        <p:xfrm>
          <a:off x="262560" y="1412776"/>
          <a:ext cx="11665294" cy="4128510"/>
        </p:xfrm>
        <a:graphic>
          <a:graphicData uri="http://schemas.openxmlformats.org/drawingml/2006/table">
            <a:tbl>
              <a:tblPr firstRow="1" firstCol="1" bandRow="1"/>
              <a:tblGrid>
                <a:gridCol w="1434831">
                  <a:extLst>
                    <a:ext uri="{9D8B030D-6E8A-4147-A177-3AD203B41FA5}">
                      <a16:colId xmlns:a16="http://schemas.microsoft.com/office/drawing/2014/main" val="1653912643"/>
                    </a:ext>
                  </a:extLst>
                </a:gridCol>
                <a:gridCol w="6053999">
                  <a:extLst>
                    <a:ext uri="{9D8B030D-6E8A-4147-A177-3AD203B41FA5}">
                      <a16:colId xmlns:a16="http://schemas.microsoft.com/office/drawing/2014/main" val="2338303979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842730998"/>
                    </a:ext>
                  </a:extLst>
                </a:gridCol>
              </a:tblGrid>
              <a:tr h="5897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氯水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液氯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2036312"/>
                  </a:ext>
                </a:extLst>
              </a:tr>
              <a:tr h="5897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氯气通入水中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少部分与水反应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氯气在加压降温时变成液态氯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492071"/>
                  </a:ext>
                </a:extLst>
              </a:tr>
              <a:tr h="5897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混合物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纯净物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138420"/>
                  </a:ext>
                </a:extLst>
              </a:tr>
              <a:tr h="5897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所含成分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636862"/>
                  </a:ext>
                </a:extLst>
              </a:tr>
              <a:tr h="11795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黄绿色溶液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具有酸性、漂白性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黄绿色液体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具有氯气的性质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无酸性、漂白性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334938"/>
                  </a:ext>
                </a:extLst>
              </a:tr>
              <a:tr h="5897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保存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棕色瓶、冷暗处、一般现用现配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密闭钢瓶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00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5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928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新制氯水的多种成分决定了它具有多重性质，在不同的化学反应中，氯水中参与反应的微粒不同。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r123y.jpg" descr="id:21474909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1351" y="1988840"/>
            <a:ext cx="6010773" cy="43924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793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2" y="746120"/>
            <a:ext cx="11498339" cy="3114928"/>
          </a:xfrm>
          <a:prstGeom prst="rect">
            <a:avLst/>
          </a:prstGeom>
        </p:spPr>
      </p:pic>
      <p:pic>
        <p:nvPicPr>
          <p:cNvPr id="4" name="关键提醒.EPS" descr="id:2147490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363" y="1008040"/>
            <a:ext cx="1725930" cy="3594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845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水的成分可以用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三分四离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来记忆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ER125.eps" descr="id:214749100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9614" y="1556792"/>
            <a:ext cx="5375833" cy="20882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4925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新制氯水和久置氯水的区别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6040317"/>
                  </p:ext>
                </p:extLst>
              </p:nvPr>
            </p:nvGraphicFramePr>
            <p:xfrm>
              <a:off x="343711" y="1412776"/>
              <a:ext cx="11502992" cy="39745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4868">
                      <a:extLst>
                        <a:ext uri="{9D8B030D-6E8A-4147-A177-3AD203B41FA5}">
                          <a16:colId xmlns:a16="http://schemas.microsoft.com/office/drawing/2014/main" val="368387526"/>
                        </a:ext>
                      </a:extLst>
                    </a:gridCol>
                    <a:gridCol w="4336627">
                      <a:extLst>
                        <a:ext uri="{9D8B030D-6E8A-4147-A177-3AD203B41FA5}">
                          <a16:colId xmlns:a16="http://schemas.microsoft.com/office/drawing/2014/main" val="2405343997"/>
                        </a:ext>
                      </a:extLst>
                    </a:gridCol>
                    <a:gridCol w="5751497">
                      <a:extLst>
                        <a:ext uri="{9D8B030D-6E8A-4147-A177-3AD203B41FA5}">
                          <a16:colId xmlns:a16="http://schemas.microsoft.com/office/drawing/2014/main" val="233289515"/>
                        </a:ext>
                      </a:extLst>
                    </a:gridCol>
                  </a:tblGrid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新制氯水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久置氯水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6072795"/>
                      </a:ext>
                    </a:extLst>
                  </a:tr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外观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浅黄绿色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98192172"/>
                      </a:ext>
                    </a:extLst>
                  </a:tr>
                  <a:tr h="9737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存在变化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kern="1200" spc="-500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a:t>⥫</a:t>
                          </a:r>
                          <a:r>
                            <a:rPr lang="en-US" sz="2400" kern="1200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a:t>⥬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HClO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2HClO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光照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仿宋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30289147"/>
                      </a:ext>
                    </a:extLst>
                  </a:tr>
                  <a:tr h="119468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所含成分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ClO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极少量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实为稀盐酸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3768"/>
                      </a:ext>
                    </a:extLst>
                  </a:tr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主要性质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酸性、强氧化性、漂白性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酸性、无漂白性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469605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6040317"/>
                  </p:ext>
                </p:extLst>
              </p:nvPr>
            </p:nvGraphicFramePr>
            <p:xfrm>
              <a:off x="343711" y="1412776"/>
              <a:ext cx="11502992" cy="39604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14868">
                      <a:extLst>
                        <a:ext uri="{9D8B030D-6E8A-4147-A177-3AD203B41FA5}">
                          <a16:colId xmlns:a16="http://schemas.microsoft.com/office/drawing/2014/main" val="368387526"/>
                        </a:ext>
                      </a:extLst>
                    </a:gridCol>
                    <a:gridCol w="4336627">
                      <a:extLst>
                        <a:ext uri="{9D8B030D-6E8A-4147-A177-3AD203B41FA5}">
                          <a16:colId xmlns:a16="http://schemas.microsoft.com/office/drawing/2014/main" val="2405343997"/>
                        </a:ext>
                      </a:extLst>
                    </a:gridCol>
                    <a:gridCol w="5751497">
                      <a:extLst>
                        <a:ext uri="{9D8B030D-6E8A-4147-A177-3AD203B41FA5}">
                          <a16:colId xmlns:a16="http://schemas.microsoft.com/office/drawing/2014/main" val="233289515"/>
                        </a:ext>
                      </a:extLst>
                    </a:gridCol>
                  </a:tblGrid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新制氯水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久置氯水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6072795"/>
                      </a:ext>
                    </a:extLst>
                  </a:tr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外观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浅黄绿色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98192172"/>
                      </a:ext>
                    </a:extLst>
                  </a:tr>
                  <a:tr h="9737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存在变化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kern="1200" spc="-500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a:t>⥫</a:t>
                          </a:r>
                          <a:r>
                            <a:rPr lang="en-US" sz="2400" kern="1200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Cambria Math" panose="02040503050406030204" pitchFamily="18" charset="0"/>
                            </a:rPr>
                            <a:t>⥬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HClO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106" t="-123125" r="-212" b="-1956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0289147"/>
                      </a:ext>
                    </a:extLst>
                  </a:tr>
                  <a:tr h="119468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所含成分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ClO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极少量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实为稀盐酸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3768"/>
                      </a:ext>
                    </a:extLst>
                  </a:tr>
                  <a:tr h="597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主要性质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酸性、强氧化性、漂白性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酸性、无漂白性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4696057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214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次氯酸和次氯酸盐的化学性质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次氯酸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r124y.jpg" descr="id:21474910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0216" y="1908631"/>
            <a:ext cx="7322601" cy="20609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/>
              <p:cNvSpPr txBox="1">
                <a:spLocks/>
              </p:cNvSpPr>
              <p:nvPr/>
            </p:nvSpPr>
            <p:spPr bwMode="auto">
              <a:xfrm>
                <a:off x="360854" y="4019442"/>
                <a:ext cx="11485848" cy="9937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次氯酸见光分解的化学方程式：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光照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19442"/>
                <a:ext cx="11485848" cy="993734"/>
              </a:xfrm>
              <a:prstGeom prst="rect">
                <a:avLst/>
              </a:prstGeom>
              <a:blipFill>
                <a:blip r:embed="rId3"/>
                <a:stretch>
                  <a:fillRect l="-796" b="-49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4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导引图.EPS" descr="id:21474896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2209" y="747286"/>
            <a:ext cx="4785995" cy="539750"/>
          </a:xfrm>
          <a:prstGeom prst="rect">
            <a:avLst/>
          </a:prstGeom>
        </p:spPr>
      </p:pic>
      <p:pic>
        <p:nvPicPr>
          <p:cNvPr id="4" name="DT3.eps" descr="id:2147490873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860"/>
          <a:stretch/>
        </p:blipFill>
        <p:spPr>
          <a:xfrm>
            <a:off x="2313618" y="1484784"/>
            <a:ext cx="7575330" cy="51125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359" y="6288633"/>
            <a:ext cx="576064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252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的稳定性比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与酸反应生成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，作为漂白剂或消毒剂的原理可用化学方程式表示为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25216"/>
              </a:xfrm>
              <a:blipFill>
                <a:blip r:embed="rId2"/>
                <a:stretch>
                  <a:fillRect l="-796" r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05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盐城响水中学高一期中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下列有关氯及其化合物的说法正确的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液氯是氯气的水溶液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它能使干燥的有色布条褪色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氯气泄漏时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应用浸有肥皂水的毛巾捂住口鼻向高处撤离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与澄清石灰水反应可用于制漂白粉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试纸测出氯水的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3" name="24典例1.EPS" descr="id:21474897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6911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3765868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6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氯是液态氯气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不是氯气的水溶液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它不能使干燥的有色布条褪色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氯气密度比空气大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低洼处浓度较高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肥皂水呈碱性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氯气能和碱性溶液反应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故氯气泄漏时应用浸有肥皂水的毛巾捂住口鼻向高处撤离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澄清石灰水中氢氧化钙含量太低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与石灰乳反应可用于制漂白粉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而不是澄清石灰水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氯气与水反应生成的次氯酸具有漂白性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试纸测氯水的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时试纸会褪色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因此不能准确测出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332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无锡天一中学期中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工业上将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通入冷的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溶液中可制得漂白液，下列说法不正确的是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漂白液的有效成分是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后的漂白液的消毒能力增强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若温度偏高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溶液比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溶液稳定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33211"/>
              </a:xfrm>
              <a:blipFill>
                <a:blip r:embed="rId2"/>
                <a:stretch>
                  <a:fillRect l="-796" r="-849" b="-12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897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1994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34583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6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8001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漂白液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的主要成分是次氯酸钠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和氯化钠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有效成分是次氯酸钠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后发生反应的化学方程式为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反应生成强氧化性的次氯酸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故漂白液消毒能力增强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温度偏高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氯气和氢氧化钠发生反应生成氯化钠、氯酸钠和水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次氯酸不稳定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容易分解为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和氧气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次氯酸盐稳定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溶液比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溶液稳定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80019"/>
              </a:xfrm>
              <a:blipFill>
                <a:blip r:embed="rId2"/>
                <a:stretch>
                  <a:fillRect l="-796" r="-849" b="-3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746120"/>
            <a:ext cx="11503266" cy="31149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716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水的变质与保存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氯气溶于水得到氯水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pc="-500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⥫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⥬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。由于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见光分解而促进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的继续反应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所以氯水放置久了易变质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久置的氯水就变成了稀盐酸。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新制氯水应保存在棕色试剂瓶中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并置于阴凉处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6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436" y="1010392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T3.eps" descr="id:2147490873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66" t="56105"/>
          <a:stretch/>
        </p:blipFill>
        <p:spPr>
          <a:xfrm>
            <a:off x="3430910" y="1124744"/>
            <a:ext cx="8352928" cy="46805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806" y="989437"/>
            <a:ext cx="1728192" cy="1656184"/>
          </a:xfrm>
          <a:prstGeom prst="rect">
            <a:avLst/>
          </a:prstGeom>
        </p:spPr>
      </p:pic>
      <p:pic>
        <p:nvPicPr>
          <p:cNvPr id="4" name="DT3.eps" descr="id:2147490873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4026" r="79548" b="43464"/>
          <a:stretch/>
        </p:blipFill>
        <p:spPr>
          <a:xfrm>
            <a:off x="1630710" y="3284984"/>
            <a:ext cx="2028187" cy="14401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464" y="2855094"/>
            <a:ext cx="981985" cy="419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319574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氯气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的实验室制法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反应原理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实验室制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的反应中必须用浓盐酸，稀盐酸与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KClO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等强氧化剂代替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与浓盐酸反应，且反应不需要加热。如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3195747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896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962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7964" y="1575395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实验装置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一套完整的气体制备装置包括四部分：气体发生装置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气体净化装置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气体收集装置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尾气处理装置。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常用如下装置：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r120y.jpg" descr="id:21474908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9579" y="2933653"/>
            <a:ext cx="6048672" cy="36737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上述实验室制备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的装置中，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为气体发生装置，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为气体净化装置，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为气体收集装置，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为尾气处理装置。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装置的作用是除去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极易溶于水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在饱和食盐水中的溶解度比水中要小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因此可减少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的损耗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装置的作用是干燥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装置的作用是吸收多余的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，防止污染环境。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r120y.jpg" descr="id:21474908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7714" y="3002190"/>
            <a:ext cx="5849797" cy="35530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085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746120"/>
            <a:ext cx="11503266" cy="36189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716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Cl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验满方法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将湿润的淀粉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试纸靠近盛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的瓶口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观察到试纸立即变蓝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已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将湿润的蓝色石蕊试纸靠近盛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的瓶口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观察到试纸立即变红后褪色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已集满。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实验室制取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常常根据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的颜色判断是否收集满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6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436" y="1010392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4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1412776"/>
            <a:ext cx="1529586" cy="4191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单线桥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法表示电子转移方向和数目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单线桥法：用来表示反应物之间电子转移的方向和数目。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箭头由失电子元素原子指向得电子元素原子，且单线桥不跨等号。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线桥只需注明转移电子的总数。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箭头方向代表电子转移方向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6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15707"/>
            <a:ext cx="1354455" cy="359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82" y="1966872"/>
            <a:ext cx="4039531" cy="103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氧化性、还原性强弱的判断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根据氧化还原反应方程式判断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反应要顺利进行必须满足：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氧化性：氧化剂＞氧化产物；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还原性：还原剂＞还原产物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896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0315" y="915707"/>
            <a:ext cx="1354455" cy="359410"/>
          </a:xfrm>
          <a:prstGeom prst="rect">
            <a:avLst/>
          </a:prstGeom>
        </p:spPr>
      </p:pic>
      <p:pic>
        <p:nvPicPr>
          <p:cNvPr id="5" name="er116y.jpg" descr="id:21474909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4169" y="1926629"/>
            <a:ext cx="5938424" cy="18275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631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1122</Words>
  <Application>Microsoft Office PowerPoint</Application>
  <PresentationFormat>自定义</PresentationFormat>
  <Paragraphs>112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379</cp:revision>
  <dcterms:created xsi:type="dcterms:W3CDTF">2020-11-06T05:24:00Z</dcterms:created>
  <dcterms:modified xsi:type="dcterms:W3CDTF">2025-06-18T15:31:35Z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